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31"/>
  </p:notesMasterIdLst>
  <p:sldIdLst>
    <p:sldId id="5068" r:id="rId5"/>
    <p:sldId id="5833" r:id="rId6"/>
    <p:sldId id="5834" r:id="rId7"/>
    <p:sldId id="5835" r:id="rId8"/>
    <p:sldId id="5842" r:id="rId9"/>
    <p:sldId id="5837" r:id="rId10"/>
    <p:sldId id="5838" r:id="rId11"/>
    <p:sldId id="5839" r:id="rId12"/>
    <p:sldId id="5840" r:id="rId13"/>
    <p:sldId id="5841" r:id="rId14"/>
    <p:sldId id="4952" r:id="rId15"/>
    <p:sldId id="4951" r:id="rId16"/>
    <p:sldId id="5836" r:id="rId17"/>
    <p:sldId id="4947" r:id="rId18"/>
    <p:sldId id="5844" r:id="rId19"/>
    <p:sldId id="5845" r:id="rId20"/>
    <p:sldId id="5846" r:id="rId21"/>
    <p:sldId id="5847" r:id="rId22"/>
    <p:sldId id="4944" r:id="rId23"/>
    <p:sldId id="4945" r:id="rId24"/>
    <p:sldId id="4946" r:id="rId25"/>
    <p:sldId id="5069" r:id="rId26"/>
    <p:sldId id="5070" r:id="rId27"/>
    <p:sldId id="5071" r:id="rId28"/>
    <p:sldId id="5073" r:id="rId29"/>
    <p:sldId id="5074" r:id="rId30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83912" autoAdjust="0"/>
  </p:normalViewPr>
  <p:slideViewPr>
    <p:cSldViewPr snapToObjects="1">
      <p:cViewPr varScale="1">
        <p:scale>
          <a:sx n="67" d="100"/>
          <a:sy n="67" d="100"/>
        </p:scale>
        <p:origin x="848" y="4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3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7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32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7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983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76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37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85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7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4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7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24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2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86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79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05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27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28600" y="6649753"/>
            <a:ext cx="9296400" cy="182957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 rtl="0">
              <a:defRPr/>
            </a:pPr>
            <a:r>
              <a:rPr lang="en-US" sz="80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891995-B6ED-4ACE-A707-44252E90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26" y="304800"/>
            <a:ext cx="3631814" cy="381000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Name &amp; Subsection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63D99F52-E41E-4DCF-8810-37B1224705A4}"/>
              </a:ext>
            </a:extLst>
          </p:cNvPr>
          <p:cNvSpPr/>
          <p:nvPr userDrawn="1"/>
        </p:nvSpPr>
        <p:spPr>
          <a:xfrm>
            <a:off x="8477864" y="351639"/>
            <a:ext cx="1327813" cy="24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4149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  <p:sldLayoutId id="2147483846" r:id="rId18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24.tiff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9.jpeg"/><Relationship Id="rId7" Type="http://schemas.openxmlformats.org/officeDocument/2006/relationships/image" Target="../media/image31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0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0352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</a:p>
          <a:p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Data Enrichment Framework</a:t>
            </a:r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Use Case: DUNS Enrichment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CB664-EF89-60A7-44D3-3428E7199F81}"/>
              </a:ext>
            </a:extLst>
          </p:cNvPr>
          <p:cNvSpPr txBox="1"/>
          <p:nvPr/>
        </p:nvSpPr>
        <p:spPr>
          <a:xfrm>
            <a:off x="228600" y="1447800"/>
            <a:ext cx="9448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&gt;&gt; Reads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AD_POSTAL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,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BP_CENTRL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BP_ADDUSG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as input data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&gt;&gt; Attributes of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BP_IDNUM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are being updated / must be editable: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BP_ID_TYPE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BP_ID_NUM</a:t>
            </a:r>
          </a:p>
          <a:p>
            <a:pPr algn="l"/>
            <a:endParaRPr lang="en-US" dirty="0">
              <a:latin typeface="Courier New" panose="02070309020205020404" pitchFamily="49" charset="0"/>
            </a:endParaRPr>
          </a:p>
          <a:p>
            <a:pPr algn="l"/>
            <a:r>
              <a:rPr lang="en-US" dirty="0">
                <a:latin typeface="Courier New" panose="02070309020205020404" pitchFamily="49" charset="0"/>
              </a:rPr>
              <a:t>&gt;&gt; </a:t>
            </a:r>
            <a:r>
              <a:rPr lang="en-US" sz="1800" b="0" u="none" strike="noStrike" baseline="0" dirty="0">
                <a:latin typeface="Arial" panose="020B0604020202020204" pitchFamily="34" charset="0"/>
              </a:rPr>
              <a:t>Method: </a:t>
            </a:r>
            <a:r>
              <a:rPr lang="en-US" sz="1800" b="0" u="none" strike="noStrike" baseline="0" dirty="0">
                <a:latin typeface="Courier New,Italic"/>
              </a:rPr>
              <a:t>IF_USMD_ENRICHMENT_FEEDER</a:t>
            </a:r>
            <a:r>
              <a:rPr lang="en-US" sz="1800" b="0" u="none" strike="noStrike" baseline="0" dirty="0">
                <a:latin typeface="Arial" panose="020B0604020202020204" pitchFamily="34" charset="0"/>
              </a:rPr>
              <a:t>~</a:t>
            </a:r>
            <a:r>
              <a:rPr lang="en-IN" sz="1800" b="0" u="none" strike="noStrike" baseline="0" dirty="0">
                <a:latin typeface="Courier New,Italic"/>
              </a:rPr>
              <a:t>IS_RELEVANT</a:t>
            </a:r>
            <a:endParaRPr lang="en-US" sz="1800" b="0" u="none" strike="noStrike" baseline="0" dirty="0">
              <a:latin typeface="Courier New,Italic"/>
            </a:endParaRPr>
          </a:p>
          <a:p>
            <a:pPr algn="l"/>
            <a:r>
              <a:rPr lang="en-US" dirty="0">
                <a:latin typeface="Courier New,Italic"/>
              </a:rPr>
              <a:t>	Checks if enrichment is valid for current OTC / CR</a:t>
            </a:r>
          </a:p>
          <a:p>
            <a:pPr algn="l"/>
            <a:endParaRPr lang="en-US" dirty="0">
              <a:latin typeface="Courier New,Italic"/>
            </a:endParaRPr>
          </a:p>
          <a:p>
            <a:pPr algn="l"/>
            <a:r>
              <a:rPr lang="en-US" dirty="0">
                <a:latin typeface="Courier New,Italic"/>
              </a:rPr>
              <a:t>&gt;&gt; Parameters: </a:t>
            </a: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IV_OTC –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Business Object Type</a:t>
            </a:r>
          </a:p>
          <a:p>
            <a:pPr algn="l"/>
            <a:endParaRPr lang="en-IN" dirty="0">
              <a:latin typeface="Arial" panose="020B0604020202020204" pitchFamily="34" charset="0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EV_RELEVANT-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Whether this enrichment is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relevant for a BO Type or not</a:t>
            </a:r>
            <a:endParaRPr lang="en-IN" sz="1800" b="1" i="0" u="none" strike="noStrike" baseline="0" dirty="0">
              <a:latin typeface="Courier New,Bold"/>
            </a:endParaRPr>
          </a:p>
        </p:txBody>
      </p:sp>
    </p:spTree>
    <p:extLst>
      <p:ext uri="{BB962C8B-B14F-4D97-AF65-F5344CB8AC3E}">
        <p14:creationId xmlns:p14="http://schemas.microsoft.com/office/powerpoint/2010/main" val="3609925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SAP S/4HANA cloud for data enrichment integration for external data 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79B52-B02C-4B65-82AF-E2226E64DD3F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17A473-1513-42F8-BAF7-34317AF8A65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7CB93-2BD2-08A9-BFBB-692162D24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9" t="38298" r="11538" b="18794"/>
          <a:stretch/>
        </p:blipFill>
        <p:spPr>
          <a:xfrm>
            <a:off x="501534" y="1447800"/>
            <a:ext cx="890293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8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Configuring address screening in SAP MDG central governance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9960E-7469-4882-A24B-27D4A8F49CA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FA41F2-9C6A-40EE-8932-2FEA1E5A66C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000DB-1BF8-21B3-D882-97A76B3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594498"/>
            <a:ext cx="883630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3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Sequence Diagram (Interaction between enrichment components)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2986C-55CB-4B10-F7A4-9640EBCA6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17079"/>
            <a:ext cx="5791200" cy="56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3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Data enrichment framework in SAP MDG</a:t>
            </a:r>
            <a:endParaRPr sz="19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1177E-B857-455C-8838-FD601565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1255068"/>
            <a:ext cx="5486400" cy="5304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2C3BFC-8FDA-4F51-B819-BA001550BF5E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5B0243-A9E9-4FD6-BA99-6F74EF821FB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81906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Data enrichment Customizing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C3BFC-8FDA-4F51-B819-BA001550BF5E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5B0243-A9E9-4FD6-BA99-6F74EF821FB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16355-8150-3E2C-4CEA-11F7B8B31894}"/>
              </a:ext>
            </a:extLst>
          </p:cNvPr>
          <p:cNvSpPr txBox="1"/>
          <p:nvPr/>
        </p:nvSpPr>
        <p:spPr>
          <a:xfrm>
            <a:off x="145343" y="122516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u="none" strike="noStrike" baseline="0" dirty="0">
                <a:latin typeface="Arial" panose="020B0604020202020204" pitchFamily="34" charset="0"/>
              </a:rPr>
              <a:t>Define Enrichment Spots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054B0-C5B6-A007-5263-315634C0202B}"/>
              </a:ext>
            </a:extLst>
          </p:cNvPr>
          <p:cNvSpPr txBox="1"/>
          <p:nvPr/>
        </p:nvSpPr>
        <p:spPr>
          <a:xfrm>
            <a:off x="228600" y="1752864"/>
            <a:ext cx="899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u="none" strike="noStrike" baseline="0" dirty="0">
                <a:latin typeface="Arial" panose="020B0604020202020204" pitchFamily="34" charset="0"/>
              </a:rPr>
              <a:t>Enrichment Spot folder, create a new entry, and enter necessary details such as Enrichment Spot name, the Enrichment Feeder Class and a Description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E0A23-B7E7-1055-D014-DB3F3103B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8902"/>
            <a:ext cx="6965383" cy="33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04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Data enrichment Customizing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C3BFC-8FDA-4F51-B819-BA001550BF5E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5B0243-A9E9-4FD6-BA99-6F74EF821FB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16355-8150-3E2C-4CEA-11F7B8B31894}"/>
              </a:ext>
            </a:extLst>
          </p:cNvPr>
          <p:cNvSpPr txBox="1"/>
          <p:nvPr/>
        </p:nvSpPr>
        <p:spPr>
          <a:xfrm>
            <a:off x="145343" y="122516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u="none" strike="noStrike" baseline="0" dirty="0">
                <a:latin typeface="Arial" panose="020B0604020202020204" pitchFamily="34" charset="0"/>
              </a:rPr>
              <a:t>Define Enrichment Adapter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054B0-C5B6-A007-5263-315634C0202B}"/>
              </a:ext>
            </a:extLst>
          </p:cNvPr>
          <p:cNvSpPr txBox="1"/>
          <p:nvPr/>
        </p:nvSpPr>
        <p:spPr>
          <a:xfrm>
            <a:off x="228600" y="1752864"/>
            <a:ext cx="8991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</a:rPr>
              <a:t>E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nter the necessary details such as </a:t>
            </a:r>
            <a:r>
              <a:rPr lang="en-US" sz="1800" b="0" i="1" u="none" strike="noStrike" baseline="0" dirty="0">
                <a:latin typeface="Arial" panose="020B0604020202020204" pitchFamily="34" charset="0"/>
              </a:rPr>
              <a:t>Enrichment Adapter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name, </a:t>
            </a:r>
            <a:r>
              <a:rPr lang="en-US" sz="1800" b="0" i="1" u="none" strike="noStrike" baseline="0" dirty="0">
                <a:latin typeface="Arial" panose="020B0604020202020204" pitchFamily="34" charset="0"/>
              </a:rPr>
              <a:t>Enrichment Adapter Class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, the 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WebDynpro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UI component for the enrichment, and a description for the adapter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7B81B-F780-6910-9B46-FACD9ACE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676194"/>
            <a:ext cx="5867400" cy="375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Data enrichment Customizing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C3BFC-8FDA-4F51-B819-BA001550BF5E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5B0243-A9E9-4FD6-BA99-6F74EF821FB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16355-8150-3E2C-4CEA-11F7B8B31894}"/>
              </a:ext>
            </a:extLst>
          </p:cNvPr>
          <p:cNvSpPr txBox="1"/>
          <p:nvPr/>
        </p:nvSpPr>
        <p:spPr>
          <a:xfrm>
            <a:off x="145343" y="122516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u="none" strike="noStrike" baseline="0" dirty="0">
                <a:latin typeface="Arial" panose="020B0604020202020204" pitchFamily="34" charset="0"/>
              </a:rPr>
              <a:t>Define Enrichment Adapter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054B0-C5B6-A007-5263-315634C0202B}"/>
              </a:ext>
            </a:extLst>
          </p:cNvPr>
          <p:cNvSpPr txBox="1"/>
          <p:nvPr/>
        </p:nvSpPr>
        <p:spPr>
          <a:xfrm>
            <a:off x="228600" y="1752864"/>
            <a:ext cx="899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elect the adapter for the enrichment from the search help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B1D6D-70A9-A3EC-827A-FB3259E7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52369"/>
            <a:ext cx="7680877" cy="30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01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Data enrichment Customizing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C3BFC-8FDA-4F51-B819-BA001550BF5E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5B0243-A9E9-4FD6-BA99-6F74EF821FB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16355-8150-3E2C-4CEA-11F7B8B31894}"/>
              </a:ext>
            </a:extLst>
          </p:cNvPr>
          <p:cNvSpPr txBox="1"/>
          <p:nvPr/>
        </p:nvSpPr>
        <p:spPr>
          <a:xfrm>
            <a:off x="145342" y="1225166"/>
            <a:ext cx="9532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u="none" strike="noStrike" baseline="0" dirty="0">
                <a:latin typeface="Arial" panose="020B0604020202020204" pitchFamily="34" charset="0"/>
              </a:rPr>
              <a:t>Ensure Enrichment Occurs at Specific Change Request Steps &gt;&gt;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Go to </a:t>
            </a:r>
            <a:r>
              <a:rPr lang="en-US" sz="1800" b="0" i="1" u="none" strike="noStrike" baseline="0" dirty="0">
                <a:latin typeface="Arial" panose="020B0604020202020204" pitchFamily="34" charset="0"/>
              </a:rPr>
              <a:t>Enhancements and Checks per Change Request Step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and mark the enrichment as relevant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0601A-D379-6649-16ED-461D4810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3599"/>
            <a:ext cx="8763000" cy="378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5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Maintaining RFC destination FL_GDQC_SERVER for SAP DQM integration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DB34B-A8A6-CCF3-980B-5C81B9C4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190877"/>
            <a:ext cx="4955826" cy="51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9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Enrichment Framework </a:t>
            </a:r>
            <a:r>
              <a:rPr lang="en-US" sz="1950" b="0" dirty="0">
                <a:latin typeface="Arial"/>
                <a:cs typeface="Arial"/>
              </a:rPr>
              <a:t>(</a:t>
            </a:r>
            <a:r>
              <a:rPr lang="en-IN" sz="1950" b="0" dirty="0">
                <a:latin typeface="Arial"/>
                <a:cs typeface="Arial"/>
              </a:rPr>
              <a:t>CA-MDG-DQ-ENR)</a:t>
            </a:r>
            <a:endParaRPr lang="en-US" sz="1950" b="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96E6D-E102-08D5-5890-1DA7E75E7E35}"/>
              </a:ext>
            </a:extLst>
          </p:cNvPr>
          <p:cNvSpPr txBox="1"/>
          <p:nvPr/>
        </p:nvSpPr>
        <p:spPr>
          <a:xfrm>
            <a:off x="304800" y="1242084"/>
            <a:ext cx="8690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Purpose: </a:t>
            </a:r>
            <a:r>
              <a:rPr lang="en-US" dirty="0"/>
              <a:t>To enrich the MDG data with external services or with internal logic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3DD1F-C9E4-0879-0C2C-0168BA392A67}"/>
              </a:ext>
            </a:extLst>
          </p:cNvPr>
          <p:cNvSpPr txBox="1"/>
          <p:nvPr/>
        </p:nvSpPr>
        <p:spPr>
          <a:xfrm>
            <a:off x="393056" y="3747517"/>
            <a:ext cx="91319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Terms: </a:t>
            </a:r>
          </a:p>
          <a:p>
            <a:r>
              <a:rPr lang="en-IN" dirty="0"/>
              <a:t>Enrichment Spot - Address Enrichment spot</a:t>
            </a:r>
          </a:p>
          <a:p>
            <a:endParaRPr lang="en-IN" dirty="0"/>
          </a:p>
          <a:p>
            <a:r>
              <a:rPr lang="en-IN" dirty="0"/>
              <a:t>Enrichment Adapter  - Implementation of  interface IF_USMD_ENRICHMENT_ADAPTER</a:t>
            </a:r>
          </a:p>
          <a:p>
            <a:endParaRPr lang="en-IN" dirty="0"/>
          </a:p>
          <a:p>
            <a:r>
              <a:rPr lang="en-IN" dirty="0"/>
              <a:t>Enrichment Feeder - </a:t>
            </a:r>
            <a:r>
              <a:rPr lang="en-US" dirty="0"/>
              <a:t>A feeder is mainly used to convert data (for structure mapping and for data mapping)</a:t>
            </a:r>
          </a:p>
          <a:p>
            <a:endParaRPr lang="en-IN" dirty="0"/>
          </a:p>
          <a:p>
            <a:r>
              <a:rPr lang="en-IN" dirty="0"/>
              <a:t>Enrichment UI – Web Dynpro UI implements interface MDG_ENRICHMENT_INTF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320C91-BC20-23EC-43D6-7274B6ECA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5" t="56838" r="25385" b="25384"/>
          <a:stretch/>
        </p:blipFill>
        <p:spPr>
          <a:xfrm>
            <a:off x="304800" y="1676663"/>
            <a:ext cx="8020050" cy="204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38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Maintaining RFC destination FL_GDQC_BATCH for SAP DQM integration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1647A-D527-474F-8FA9-823702F3E0CC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D4B39B-9303-4D6B-ACA1-8AB92B11F77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C01D9-5543-BE51-951A-050FC374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157680"/>
            <a:ext cx="4547283" cy="51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17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Address enrichment and duplicate check configuration for change request step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361E1-EC5C-4CAF-A0A9-C8120094D29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4B1FDC-F71A-4695-9045-36DC154849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D9F56-8A7C-0D84-D180-8A8CF989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1584973"/>
            <a:ext cx="894970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56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Enrichment Spots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7C3B6-8D5F-D3EC-3066-D62C42FE6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92" t="50000" r="16154" b="17179"/>
          <a:stretch/>
        </p:blipFill>
        <p:spPr>
          <a:xfrm>
            <a:off x="457200" y="1371600"/>
            <a:ext cx="8763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0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Enrichment Adapter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B7B8F-5519-FC26-762C-1B9041DC9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93" t="34958" r="10769" b="44530"/>
          <a:stretch/>
        </p:blipFill>
        <p:spPr>
          <a:xfrm>
            <a:off x="344805" y="1825504"/>
            <a:ext cx="918972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4BE3E-0183-8C9B-C893-B471AE627003}"/>
              </a:ext>
            </a:extLst>
          </p:cNvPr>
          <p:cNvSpPr txBox="1"/>
          <p:nvPr/>
        </p:nvSpPr>
        <p:spPr>
          <a:xfrm>
            <a:off x="344805" y="1245287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all to the external/internal service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A4967-568B-D1F8-A6FE-4937F4EE30D0}"/>
              </a:ext>
            </a:extLst>
          </p:cNvPr>
          <p:cNvSpPr txBox="1"/>
          <p:nvPr/>
        </p:nvSpPr>
        <p:spPr>
          <a:xfrm>
            <a:off x="412106" y="4200524"/>
            <a:ext cx="8960494" cy="120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Example: </a:t>
            </a:r>
          </a:p>
          <a:p>
            <a:r>
              <a:rPr lang="en-US" b="1" dirty="0"/>
              <a:t>A</a:t>
            </a:r>
            <a:r>
              <a:rPr lang="en-US" dirty="0"/>
              <a:t>ddress enrichment adapter call made to </a:t>
            </a:r>
            <a:r>
              <a:rPr lang="en-US" b="1" dirty="0"/>
              <a:t>SAP Data Services</a:t>
            </a:r>
          </a:p>
          <a:p>
            <a:r>
              <a:rPr lang="en-US" b="1" dirty="0"/>
              <a:t>&gt;&gt;  S</a:t>
            </a:r>
            <a:r>
              <a:rPr lang="en-US" dirty="0"/>
              <a:t>ends the address entered by the SAP Master Data Governance requester on the UI</a:t>
            </a:r>
          </a:p>
          <a:p>
            <a:r>
              <a:rPr lang="en-US" dirty="0"/>
              <a:t>&gt;&gt; Gets the address data enriched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508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Enrichment Adapter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4BE3E-0183-8C9B-C893-B471AE627003}"/>
              </a:ext>
            </a:extLst>
          </p:cNvPr>
          <p:cNvSpPr txBox="1"/>
          <p:nvPr/>
        </p:nvSpPr>
        <p:spPr>
          <a:xfrm>
            <a:off x="344804" y="1245287"/>
            <a:ext cx="8418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Interface: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IF_USMD_ENRICHMENT_ADAPTER</a:t>
            </a:r>
          </a:p>
          <a:p>
            <a:r>
              <a:rPr lang="en-US" sz="1800" b="0" u="none" strike="noStrike" baseline="0" dirty="0" err="1">
                <a:latin typeface="Arial" panose="020B0604020202020204" pitchFamily="34" charset="0"/>
              </a:rPr>
              <a:t>Method:</a:t>
            </a:r>
            <a:r>
              <a:rPr lang="en-US" sz="1800" b="0" u="none" strike="noStrike" baseline="0" dirty="0" err="1">
                <a:latin typeface="Courier New,Italic"/>
              </a:rPr>
              <a:t>IF_USMD_ENRICHMENT_ADAPTER~EXECUTE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2B2E6-6C9E-4F0D-6414-DEFBCEF2BE24}"/>
              </a:ext>
            </a:extLst>
          </p:cNvPr>
          <p:cNvSpPr txBox="1"/>
          <p:nvPr/>
        </p:nvSpPr>
        <p:spPr>
          <a:xfrm>
            <a:off x="344804" y="1794956"/>
            <a:ext cx="94087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i="0" u="none" strike="noStrike" baseline="0" dirty="0">
              <a:solidFill>
                <a:srgbClr val="000000"/>
              </a:solidFill>
              <a:latin typeface="Courier New,Bold"/>
            </a:endParaRPr>
          </a:p>
          <a:p>
            <a:pPr algn="l"/>
            <a:r>
              <a:rPr lang="en-US" sz="1800" i="0" u="none" strike="noStrike" baseline="0" dirty="0">
                <a:solidFill>
                  <a:srgbClr val="000000"/>
                </a:solidFill>
                <a:latin typeface="Courier New,Bold"/>
              </a:rPr>
              <a:t>Parameters: </a:t>
            </a: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C_LAST_USER_ACTION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Action Code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ET_MESSAGE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Messages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EF_USER_ACTION_NECESSARY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Indicator to specify whether an user interaction is necessary or not</a:t>
            </a: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ER_DATA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Data that is needed for displaying the UI if user interaction is necessary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ET_ADDITIONAL_DATA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Name value pair to hold any additional data necessary for UI interaction</a:t>
            </a:r>
            <a:endParaRPr lang="en-IN" sz="1800" b="1" i="0" u="none" strike="noStrike" baseline="0" dirty="0">
              <a:latin typeface="Courier New,Bold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CS_DATA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Data to be enriched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642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Enrichment Feeder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4BE3E-0183-8C9B-C893-B471AE627003}"/>
              </a:ext>
            </a:extLst>
          </p:cNvPr>
          <p:cNvSpPr txBox="1"/>
          <p:nvPr/>
        </p:nvSpPr>
        <p:spPr>
          <a:xfrm>
            <a:off x="344804" y="1245287"/>
            <a:ext cx="8418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Interface: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IF_USMD_ENRICHMENT_FEEDER</a:t>
            </a:r>
          </a:p>
          <a:p>
            <a:r>
              <a:rPr lang="en-US" sz="1800" b="0" u="none" strike="noStrike" baseline="0" dirty="0" err="1">
                <a:latin typeface="Arial" panose="020B0604020202020204" pitchFamily="34" charset="0"/>
              </a:rPr>
              <a:t>Method:</a:t>
            </a:r>
            <a:r>
              <a:rPr lang="en-US" sz="1800" b="0" u="none" strike="noStrike" baseline="0" dirty="0" err="1">
                <a:latin typeface="Courier New,Italic"/>
              </a:rPr>
              <a:t>IF_USMD_ENRICHMENT_FEEDER</a:t>
            </a:r>
            <a:r>
              <a:rPr lang="en-US" sz="1800" b="0" u="none" strike="noStrike" baseline="0" dirty="0" err="1">
                <a:latin typeface="Arial" panose="020B0604020202020204" pitchFamily="34" charset="0"/>
              </a:rPr>
              <a:t>~</a:t>
            </a:r>
            <a:r>
              <a:rPr lang="en-US" sz="1800" b="0" u="none" strike="noStrike" baseline="0" dirty="0" err="1">
                <a:latin typeface="Courier New,Italic"/>
              </a:rPr>
              <a:t>GET_RELEVANT_ENTITIES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2B2E6-6C9E-4F0D-6414-DEFBCEF2BE24}"/>
              </a:ext>
            </a:extLst>
          </p:cNvPr>
          <p:cNvSpPr txBox="1"/>
          <p:nvPr/>
        </p:nvSpPr>
        <p:spPr>
          <a:xfrm>
            <a:off x="344804" y="1794956"/>
            <a:ext cx="94087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i="0" u="none" strike="noStrike" baseline="0" dirty="0">
              <a:solidFill>
                <a:srgbClr val="000000"/>
              </a:solidFill>
              <a:latin typeface="Courier New,Bold"/>
            </a:endParaRPr>
          </a:p>
          <a:p>
            <a:pPr algn="l"/>
            <a:r>
              <a:rPr lang="en-US" sz="1800" i="0" u="none" strike="noStrike" baseline="0" dirty="0">
                <a:solidFill>
                  <a:srgbClr val="000000"/>
                </a:solidFill>
                <a:latin typeface="Courier New,Bold"/>
              </a:rPr>
              <a:t>Parameters: 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Courier New,Bold"/>
              </a:rPr>
              <a:t>ET_READ_ENTITIES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Exporting Type USMD_T_ENTITY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Entities that have to be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read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Courier New,Bold"/>
              </a:rPr>
              <a:t>E_WRITE_ENTITY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Exporting Type USMD_ENTITY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Entity that would be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enriched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Courier New,Bold"/>
              </a:rPr>
              <a:t>ET_ATTRIBUTE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Exporting Type USMD_TS_FIELDNAME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Attributes of the entity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that has to be enriched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Courier New,Bold"/>
              </a:rPr>
              <a:t>ET_ATTR_NO_MAP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Exporting Type USMD_TS_FIELDNAME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Attributes of write entity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not mapped for enrichment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139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Use Case: DUNS Enrichment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CB664-EF89-60A7-44D3-3428E7199F81}"/>
              </a:ext>
            </a:extLst>
          </p:cNvPr>
          <p:cNvSpPr txBox="1"/>
          <p:nvPr/>
        </p:nvSpPr>
        <p:spPr>
          <a:xfrm>
            <a:off x="228600" y="1295400"/>
            <a:ext cx="9448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&gt;&gt; Reads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AD_POSTAL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,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BP_CENTRL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BP_ADDUSG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as input data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&gt;&gt; Attributes of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BP_IDNUM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are being updated / must be editable: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BP_ID_TYPE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BP_ID_NUM</a:t>
            </a:r>
          </a:p>
          <a:p>
            <a:pPr algn="l"/>
            <a:endParaRPr lang="en-US" dirty="0">
              <a:latin typeface="Courier New" panose="02070309020205020404" pitchFamily="49" charset="0"/>
            </a:endParaRPr>
          </a:p>
          <a:p>
            <a:pPr algn="l"/>
            <a:r>
              <a:rPr lang="en-US" dirty="0">
                <a:latin typeface="Courier New" panose="02070309020205020404" pitchFamily="49" charset="0"/>
              </a:rPr>
              <a:t>&gt;&gt; </a:t>
            </a:r>
            <a:r>
              <a:rPr lang="en-US" sz="1800" b="0" u="none" strike="noStrike" baseline="0" dirty="0">
                <a:latin typeface="Arial" panose="020B0604020202020204" pitchFamily="34" charset="0"/>
              </a:rPr>
              <a:t>Method: </a:t>
            </a:r>
            <a:r>
              <a:rPr lang="en-US" sz="1800" b="0" u="none" strike="noStrike" baseline="0" dirty="0">
                <a:latin typeface="Courier New,Italic"/>
              </a:rPr>
              <a:t>IF_USMD_ENRICHMENT_FEEDER</a:t>
            </a:r>
            <a:r>
              <a:rPr lang="en-US" sz="1800" b="0" u="none" strike="noStrike" baseline="0" dirty="0">
                <a:latin typeface="Arial" panose="020B0604020202020204" pitchFamily="34" charset="0"/>
              </a:rPr>
              <a:t>~</a:t>
            </a:r>
            <a:r>
              <a:rPr lang="en-US" sz="1800" b="0" u="none" strike="noStrike" baseline="0" dirty="0">
                <a:latin typeface="Courier New,Italic"/>
              </a:rPr>
              <a:t>GET_ADAPTER_DATA</a:t>
            </a:r>
          </a:p>
          <a:p>
            <a:pPr algn="l"/>
            <a:r>
              <a:rPr lang="en-US" dirty="0">
                <a:latin typeface="Courier New,Italic"/>
              </a:rPr>
              <a:t>	In adapter format</a:t>
            </a:r>
          </a:p>
          <a:p>
            <a:pPr algn="l"/>
            <a:endParaRPr lang="en-US" dirty="0">
              <a:latin typeface="Courier New,Italic"/>
            </a:endParaRPr>
          </a:p>
          <a:p>
            <a:pPr algn="l"/>
            <a:r>
              <a:rPr lang="en-US" dirty="0">
                <a:latin typeface="Courier New,Italic"/>
              </a:rPr>
              <a:t>&gt;&gt; Parameters: </a:t>
            </a: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IO_APP_CONTEXT -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Application context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contains the CR type, CR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ID, Business Activity</a:t>
            </a:r>
          </a:p>
          <a:p>
            <a:pPr algn="l"/>
            <a:endParaRPr lang="en-IN" sz="1800" b="1" i="0" u="none" strike="noStrike" baseline="0" dirty="0">
              <a:latin typeface="Courier New,Bold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IO_MODEL</a:t>
            </a:r>
            <a:r>
              <a:rPr lang="en-IN" dirty="0">
                <a:latin typeface="Arial" panose="020B0604020202020204" pitchFamily="34" charset="0"/>
              </a:rPr>
              <a:t> -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Reference to the model extension interface that enables necessary data to</a:t>
            </a:r>
          </a:p>
          <a:p>
            <a:pPr algn="l"/>
            <a:r>
              <a:rPr lang="en-IN" sz="1800" b="0" i="0" u="none" strike="noStrike" baseline="0" dirty="0">
                <a:latin typeface="Arial" panose="020B0604020202020204" pitchFamily="34" charset="0"/>
              </a:rPr>
              <a:t>be read from MDG</a:t>
            </a:r>
          </a:p>
          <a:p>
            <a:pPr algn="l"/>
            <a:endParaRPr lang="en-IN" sz="1800" b="1" i="0" u="none" strike="noStrike" baseline="0" dirty="0">
              <a:latin typeface="Courier New,Bold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IT_KEY_ALL</a:t>
            </a:r>
            <a:r>
              <a:rPr lang="en-IN" dirty="0">
                <a:latin typeface="Arial" panose="020B0604020202020204" pitchFamily="34" charset="0"/>
              </a:rPr>
              <a:t> -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All the keys and the data involved in the current CR (For example, in the case of supplier, the entities are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CR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,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BP_HEADER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ADDRNO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.)</a:t>
            </a:r>
            <a:endParaRPr lang="en-US" sz="1800" b="1" i="0" u="none" strike="noStrike" baseline="0" dirty="0">
              <a:latin typeface="Courier New,Italic"/>
            </a:endParaRPr>
          </a:p>
          <a:p>
            <a:pPr algn="l"/>
            <a:endParaRPr lang="en-IN" sz="1800" b="1" i="0" u="none" strike="noStrike" baseline="0" dirty="0">
              <a:latin typeface="Courier New,Bold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ER_DATA -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Data in adapter format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168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Use Case: DUNS Enrichment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CB664-EF89-60A7-44D3-3428E7199F81}"/>
              </a:ext>
            </a:extLst>
          </p:cNvPr>
          <p:cNvSpPr txBox="1"/>
          <p:nvPr/>
        </p:nvSpPr>
        <p:spPr>
          <a:xfrm>
            <a:off x="228600" y="1295400"/>
            <a:ext cx="9448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&gt;&gt; Reads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AD_POSTAL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,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BP_CENTRL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BP_ADDUSG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as input data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&gt;&gt; Attributes of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BP_IDNUM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are being updated / must be editable: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BP_ID_TYPE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BP_ID_NUM</a:t>
            </a:r>
          </a:p>
          <a:p>
            <a:pPr algn="l"/>
            <a:endParaRPr lang="en-US" dirty="0">
              <a:latin typeface="Courier New" panose="02070309020205020404" pitchFamily="49" charset="0"/>
            </a:endParaRPr>
          </a:p>
          <a:p>
            <a:pPr algn="l"/>
            <a:r>
              <a:rPr lang="en-US" dirty="0">
                <a:latin typeface="Courier New" panose="02070309020205020404" pitchFamily="49" charset="0"/>
              </a:rPr>
              <a:t>&gt;&gt; </a:t>
            </a:r>
            <a:r>
              <a:rPr lang="en-US" sz="1800" b="0" u="none" strike="noStrike" baseline="0" dirty="0">
                <a:latin typeface="Arial" panose="020B0604020202020204" pitchFamily="34" charset="0"/>
              </a:rPr>
              <a:t>Method: </a:t>
            </a:r>
            <a:r>
              <a:rPr lang="en-US" sz="1800" b="0" u="none" strike="noStrike" baseline="0" dirty="0">
                <a:latin typeface="Courier New,Italic"/>
              </a:rPr>
              <a:t>IF_USMD_ENRICHMENT_FEEDER</a:t>
            </a:r>
            <a:r>
              <a:rPr lang="en-US" sz="1800" b="0" u="none" strike="noStrike" baseline="0" dirty="0">
                <a:latin typeface="Arial" panose="020B0604020202020204" pitchFamily="34" charset="0"/>
              </a:rPr>
              <a:t>~</a:t>
            </a:r>
            <a:r>
              <a:rPr lang="en-IN" sz="1800" b="0" i="1" u="none" strike="noStrike" baseline="0" dirty="0">
                <a:latin typeface="Courier New,Italic"/>
              </a:rPr>
              <a:t>GET_MDG_DATA</a:t>
            </a:r>
            <a:endParaRPr lang="en-US" sz="1800" b="0" u="none" strike="noStrike" baseline="0" dirty="0">
              <a:latin typeface="Courier New,Italic"/>
            </a:endParaRPr>
          </a:p>
          <a:p>
            <a:pPr algn="l"/>
            <a:r>
              <a:rPr lang="en-US" dirty="0">
                <a:latin typeface="Courier New,Italic"/>
              </a:rPr>
              <a:t>	Coverts from adapter format to MDG Format</a:t>
            </a:r>
          </a:p>
          <a:p>
            <a:pPr algn="l"/>
            <a:endParaRPr lang="en-US" dirty="0">
              <a:latin typeface="Courier New,Italic"/>
            </a:endParaRPr>
          </a:p>
          <a:p>
            <a:pPr algn="l"/>
            <a:r>
              <a:rPr lang="en-US" dirty="0">
                <a:latin typeface="Courier New,Italic"/>
              </a:rPr>
              <a:t>&gt;&gt; Parameters: </a:t>
            </a: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IT_DATA – Table, structure contains the following components</a:t>
            </a:r>
          </a:p>
          <a:p>
            <a:pPr algn="l"/>
            <a:r>
              <a:rPr lang="en-IN" sz="1800" b="0" i="0" u="none" strike="noStrike" baseline="0" dirty="0">
                <a:latin typeface="Courier New" panose="02070309020205020404" pitchFamily="49" charset="0"/>
              </a:rPr>
              <a:t>WRITE_DATA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contains the enriched data in adapter format</a:t>
            </a:r>
          </a:p>
          <a:p>
            <a:pPr algn="l"/>
            <a:r>
              <a:rPr lang="en-IN" sz="18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latin typeface="Symbol" panose="05050102010706020507" pitchFamily="18" charset="2"/>
              </a:rPr>
              <a:t>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ATTRIBUTE_LIST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contains the list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of attributes that have changed after the enrichment. The attribute list contains the fields from the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adapter structure.</a:t>
            </a:r>
          </a:p>
          <a:p>
            <a:pPr algn="l"/>
            <a:endParaRPr lang="en-IN" dirty="0">
              <a:latin typeface="Arial" panose="020B0604020202020204" pitchFamily="34" charset="0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IO_DATA_WRITE -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Buffer instance that can be used to write data into MDG using it’s</a:t>
            </a:r>
          </a:p>
          <a:p>
            <a:pPr algn="l"/>
            <a:r>
              <a:rPr lang="en-IN" sz="1800" b="0" i="0" u="none" strike="noStrike" baseline="0" dirty="0">
                <a:latin typeface="Courier New" panose="02070309020205020404" pitchFamily="49" charset="0"/>
              </a:rPr>
              <a:t>WRITE_DATA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method</a:t>
            </a:r>
          </a:p>
          <a:p>
            <a:pPr algn="l"/>
            <a:endParaRPr lang="en-IN" dirty="0">
              <a:latin typeface="Arial" panose="020B0604020202020204" pitchFamily="34" charset="0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ER_DATA</a:t>
            </a:r>
            <a:r>
              <a:rPr lang="en-IN" sz="1800" b="1" i="0" u="none" strike="noStrike" baseline="0" dirty="0">
                <a:latin typeface="Arial" panose="020B0604020202020204" pitchFamily="34" charset="0"/>
              </a:rPr>
              <a:t> -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Data in MDG format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022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Use Case: DUNS Enrichment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CB664-EF89-60A7-44D3-3428E7199F81}"/>
              </a:ext>
            </a:extLst>
          </p:cNvPr>
          <p:cNvSpPr txBox="1"/>
          <p:nvPr/>
        </p:nvSpPr>
        <p:spPr>
          <a:xfrm>
            <a:off x="228600" y="1295400"/>
            <a:ext cx="9448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&gt;&gt; Reads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AD_POSTAL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,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BP_CENTRL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BP_ADDUSG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as input data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&gt;&gt; Attributes of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BP_IDNUM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are being updated / must be editable: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BP_ID_TYPE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BP_ID_NUM</a:t>
            </a:r>
          </a:p>
          <a:p>
            <a:pPr algn="l"/>
            <a:endParaRPr lang="en-US" dirty="0">
              <a:latin typeface="Courier New" panose="02070309020205020404" pitchFamily="49" charset="0"/>
            </a:endParaRPr>
          </a:p>
          <a:p>
            <a:pPr algn="l"/>
            <a:r>
              <a:rPr lang="en-US" dirty="0">
                <a:latin typeface="Courier New" panose="02070309020205020404" pitchFamily="49" charset="0"/>
              </a:rPr>
              <a:t>&gt;&gt; </a:t>
            </a:r>
            <a:r>
              <a:rPr lang="en-US" sz="1800" b="0" u="none" strike="noStrike" baseline="0" dirty="0">
                <a:latin typeface="Arial" panose="020B0604020202020204" pitchFamily="34" charset="0"/>
              </a:rPr>
              <a:t>Method: </a:t>
            </a:r>
            <a:r>
              <a:rPr lang="en-US" sz="1800" b="0" u="none" strike="noStrike" baseline="0" dirty="0">
                <a:latin typeface="Courier New,Italic"/>
              </a:rPr>
              <a:t>IF_USMD_ENRICHMENT_FEEDER</a:t>
            </a:r>
            <a:r>
              <a:rPr lang="en-US" sz="1800" b="0" u="none" strike="noStrike" baseline="0" dirty="0">
                <a:latin typeface="Arial" panose="020B0604020202020204" pitchFamily="34" charset="0"/>
              </a:rPr>
              <a:t>~</a:t>
            </a:r>
            <a:r>
              <a:rPr lang="en-IN" sz="1800" b="0" i="1" u="none" strike="noStrike" baseline="0" dirty="0">
                <a:latin typeface="Courier New,Italic"/>
              </a:rPr>
              <a:t>PREPARE_UI_DATA</a:t>
            </a:r>
            <a:endParaRPr lang="en-US" sz="1800" b="0" u="none" strike="noStrike" baseline="0" dirty="0">
              <a:latin typeface="Courier New,Italic"/>
            </a:endParaRPr>
          </a:p>
          <a:p>
            <a:pPr algn="l"/>
            <a:r>
              <a:rPr lang="en-US" dirty="0">
                <a:latin typeface="Courier New,Italic"/>
              </a:rPr>
              <a:t>	Provides data for UI, Coverts from adapter format to MDG Format</a:t>
            </a:r>
          </a:p>
          <a:p>
            <a:pPr algn="l"/>
            <a:endParaRPr lang="en-US" dirty="0">
              <a:latin typeface="Courier New,Italic"/>
            </a:endParaRPr>
          </a:p>
          <a:p>
            <a:pPr algn="l"/>
            <a:r>
              <a:rPr lang="en-US" dirty="0">
                <a:latin typeface="Courier New,Italic"/>
              </a:rPr>
              <a:t>&gt;&gt; Parameters: </a:t>
            </a: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IV_VIEW_TYPE –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View Type (hardcoded as SCR1) &gt;&gt; Initial screen</a:t>
            </a:r>
            <a:endParaRPr lang="en-IN" sz="1800" b="0" i="0" u="none" strike="noStrike" baseline="0" dirty="0">
              <a:latin typeface="Arial" panose="020B0604020202020204" pitchFamily="34" charset="0"/>
            </a:endParaRPr>
          </a:p>
          <a:p>
            <a:pPr algn="l"/>
            <a:endParaRPr lang="en-IN" dirty="0">
              <a:latin typeface="Arial" panose="020B0604020202020204" pitchFamily="34" charset="0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IR_DATA -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Data necessary for UI interaction returned by the adapter in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adapter format</a:t>
            </a:r>
            <a:endParaRPr lang="en-IN" dirty="0">
              <a:latin typeface="Arial" panose="020B0604020202020204" pitchFamily="34" charset="0"/>
            </a:endParaRPr>
          </a:p>
          <a:p>
            <a:pPr algn="l"/>
            <a:endParaRPr lang="en-IN" sz="1800" b="1" i="0" u="none" strike="noStrike" baseline="0" dirty="0">
              <a:latin typeface="Courier New,Bold"/>
            </a:endParaRPr>
          </a:p>
          <a:p>
            <a:pPr algn="l"/>
            <a:r>
              <a:rPr lang="en-IN" sz="1800" b="1" i="0" u="none" strike="noStrike" baseline="0" dirty="0">
                <a:latin typeface="Courier New,Bold"/>
              </a:rPr>
              <a:t>ER_DATA</a:t>
            </a:r>
            <a:r>
              <a:rPr lang="en-IN" sz="1800" b="1" i="0" u="none" strike="noStrike" baseline="0" dirty="0">
                <a:latin typeface="Arial" panose="020B0604020202020204" pitchFamily="34" charset="0"/>
              </a:rPr>
              <a:t> - </a:t>
            </a:r>
            <a:r>
              <a:rPr lang="nn-NO" sz="1800" b="0" i="0" u="none" strike="noStrike" baseline="0" dirty="0">
                <a:latin typeface="Arial" panose="020B0604020202020204" pitchFamily="34" charset="0"/>
              </a:rPr>
              <a:t>Data in MDG format for UI &gt;&gt; sent to WDA UI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using the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SHOW_ENRICHEMENT_UI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66927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1257</Words>
  <Application>Microsoft Office PowerPoint</Application>
  <PresentationFormat>A4 Paper (210x297 mm)</PresentationFormat>
  <Paragraphs>201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Calibri</vt:lpstr>
      <vt:lpstr>Calibri Light</vt:lpstr>
      <vt:lpstr>Cooper Black</vt:lpstr>
      <vt:lpstr>Courier New</vt:lpstr>
      <vt:lpstr>Courier New,Bold</vt:lpstr>
      <vt:lpstr>Courier New,Italic</vt:lpstr>
      <vt:lpstr>Georgia</vt:lpstr>
      <vt:lpstr>Symbol</vt:lpstr>
      <vt:lpstr>1_Office Theme</vt:lpstr>
      <vt:lpstr>2_Office Theme</vt:lpstr>
      <vt:lpstr>1_Custom Design</vt:lpstr>
      <vt:lpstr>Custom Design</vt:lpstr>
      <vt:lpstr>PowerPoint Presentation</vt:lpstr>
      <vt:lpstr>Enrichment Framework (CA-MDG-DQ-ENR)</vt:lpstr>
      <vt:lpstr>Enrichment Spots </vt:lpstr>
      <vt:lpstr>Enrichment Adapter </vt:lpstr>
      <vt:lpstr>Enrichment Adapter </vt:lpstr>
      <vt:lpstr>Enrichment Feeder </vt:lpstr>
      <vt:lpstr>Use Case: DUNS Enrichment</vt:lpstr>
      <vt:lpstr>Use Case: DUNS Enrichment</vt:lpstr>
      <vt:lpstr>Use Case: DUNS Enrichment</vt:lpstr>
      <vt:lpstr>Use Case: DUNS Enrichment</vt:lpstr>
      <vt:lpstr>SAP S/4HANA cloud for data enrichment integration for external data </vt:lpstr>
      <vt:lpstr>Configuring address screening in SAP MDG central governance</vt:lpstr>
      <vt:lpstr>Sequence Diagram (Interaction between enrichment components)</vt:lpstr>
      <vt:lpstr>Data enrichment framework in SAP MDG</vt:lpstr>
      <vt:lpstr>Data enrichment Customizing</vt:lpstr>
      <vt:lpstr>Data enrichment Customizing</vt:lpstr>
      <vt:lpstr>Data enrichment Customizing</vt:lpstr>
      <vt:lpstr>Data enrichment Customizing</vt:lpstr>
      <vt:lpstr>Maintaining RFC destination FL_GDQC_SERVER for SAP DQM integration</vt:lpstr>
      <vt:lpstr>Maintaining RFC destination FL_GDQC_BATCH for SAP DQM integration</vt:lpstr>
      <vt:lpstr>Address enrichment and duplicate check configuration for change request step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2023-06-01T13:15:49Z</dcterms:modified>
  <cp:category>Training</cp:category>
</cp:coreProperties>
</file>